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91" r:id="rId4"/>
    <p:sldId id="259" r:id="rId5"/>
    <p:sldId id="292" r:id="rId6"/>
    <p:sldId id="261" r:id="rId7"/>
    <p:sldId id="260" r:id="rId8"/>
    <p:sldId id="289" r:id="rId9"/>
    <p:sldId id="293" r:id="rId10"/>
    <p:sldId id="294" r:id="rId11"/>
    <p:sldId id="295" r:id="rId12"/>
    <p:sldId id="308" r:id="rId13"/>
    <p:sldId id="283" r:id="rId14"/>
    <p:sldId id="296" r:id="rId15"/>
    <p:sldId id="290" r:id="rId16"/>
    <p:sldId id="297" r:id="rId17"/>
    <p:sldId id="298" r:id="rId18"/>
    <p:sldId id="299" r:id="rId19"/>
    <p:sldId id="306" r:id="rId20"/>
    <p:sldId id="301" r:id="rId21"/>
    <p:sldId id="303" r:id="rId22"/>
    <p:sldId id="302" r:id="rId23"/>
    <p:sldId id="304" r:id="rId24"/>
    <p:sldId id="305" r:id="rId25"/>
    <p:sldId id="307" r:id="rId26"/>
    <p:sldId id="277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EAEAEA"/>
    <a:srgbClr val="000000"/>
    <a:srgbClr val="1B9A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36" autoAdjust="0"/>
    <p:restoredTop sz="94660" autoAdjust="0"/>
  </p:normalViewPr>
  <p:slideViewPr>
    <p:cSldViewPr>
      <p:cViewPr varScale="1">
        <p:scale>
          <a:sx n="70" d="100"/>
          <a:sy n="70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342B6-306E-4C0F-A4E0-9F8AAAADF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DD0BB-F39D-4D30-ADF3-1DD3475C8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FB940ABB-4005-4D6C-8B6A-A8602038A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D28D5-2E62-42AE-9E9A-E807DE461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80EE-5BF5-43FC-85EC-CFD4F04DB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30715-2297-41E2-9A59-A56977B9F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5DD7C-C4DE-4BCC-9CFE-0ABF116E7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53CBD-6115-464D-9D9E-F2131822F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F9854-4479-4240-9D5F-DD1E08254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42855-9F48-4873-BF5A-6A7E01E5A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4929B-591C-4198-8A1F-D5436F6C8A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61E9EA07-1163-4082-A8A5-8DE9FEB2C7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42844" y="2000240"/>
            <a:ext cx="8772556" cy="2857520"/>
          </a:xfrm>
        </p:spPr>
        <p:txBody>
          <a:bodyPr/>
          <a:lstStyle/>
          <a:p>
            <a:r>
              <a:rPr lang="ru-RU" sz="3600" dirty="0" smtClean="0"/>
              <a:t>Работа школьного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dirty="0" smtClean="0"/>
              <a:t>методического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dirty="0" smtClean="0"/>
              <a:t>объединения</a:t>
            </a:r>
            <a:br>
              <a:rPr lang="ru-RU" dirty="0" smtClean="0"/>
            </a:br>
            <a:r>
              <a:rPr lang="ru-RU" dirty="0" smtClean="0"/>
              <a:t>учителей </a:t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есте</a:t>
            </a:r>
            <a:r>
              <a:rPr lang="ru-RU" dirty="0" smtClean="0"/>
              <a:t>ственно-математи</a:t>
            </a:r>
            <a:r>
              <a:rPr lang="ru-RU" dirty="0" smtClean="0">
                <a:solidFill>
                  <a:schemeClr val="bg1"/>
                </a:solidFill>
              </a:rPr>
              <a:t>ческого </a:t>
            </a:r>
            <a:r>
              <a:rPr lang="ru-RU" dirty="0" smtClean="0">
                <a:solidFill>
                  <a:schemeClr val="bg1"/>
                </a:solidFill>
              </a:rPr>
              <a:t>ци</a:t>
            </a:r>
            <a:r>
              <a:rPr lang="ru-RU" dirty="0" smtClean="0"/>
              <a:t>кла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составитель: </a:t>
            </a:r>
            <a:r>
              <a:rPr lang="ru-RU" sz="1600" dirty="0" smtClean="0">
                <a:solidFill>
                  <a:schemeClr val="bg1"/>
                </a:solidFill>
              </a:rPr>
              <a:t>руководитель МО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/>
              <a:t>Молоч</a:t>
            </a:r>
            <a:r>
              <a:rPr lang="ru-RU" sz="1600" dirty="0" smtClean="0">
                <a:solidFill>
                  <a:schemeClr val="bg1"/>
                </a:solidFill>
              </a:rPr>
              <a:t>ковская О.Г.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5357826"/>
            <a:ext cx="7315200" cy="714380"/>
          </a:xfrm>
        </p:spPr>
        <p:txBody>
          <a:bodyPr/>
          <a:lstStyle/>
          <a:p>
            <a:r>
              <a:rPr lang="ru-RU" dirty="0" smtClean="0"/>
              <a:t>МКОУ «Долиновская основная школа»</a:t>
            </a:r>
          </a:p>
          <a:p>
            <a:r>
              <a:rPr lang="ru-RU" dirty="0" smtClean="0"/>
              <a:t>2015 год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Уче</a:t>
            </a:r>
            <a:r>
              <a:rPr lang="ru-RU" sz="2800" dirty="0" smtClean="0"/>
              <a:t>бно-методическая деятельность</a:t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( </a:t>
            </a:r>
            <a:r>
              <a:rPr lang="ru-RU" sz="2800" dirty="0" smtClean="0"/>
              <a:t>2014/2015 учебный год)</a:t>
            </a: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600" dirty="0" smtClean="0"/>
              <a:t>Изучение инструктивно-методических рекомендаций об особенностях преподавания школьных дисциплин в 2014-2015 учебном году.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Изучение учебно-методического обеспечения преподавания предметов естественно-математического цикла.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Изучение рабочего учебного плана школы на 2014-2015 учебный год.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Создание учебных рабочих программ по предметам в соответствии с ГОС РФ.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Календарно-тематическое планирование деятельности учителей на весь учебный год.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Подборка дидактических материалов к урокам.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Контроль за выполнением учебных программ и отработкой практических и лабораторных работ.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Контроль и анализ уровня учебных достижений учащихся за 1 и 2 семестры, за год.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Подготовка докладов в соответствии с темой методического объединения естественно-математического цикла в 2014-2015 учебном году.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Организация и проведение мероприятий по адаптации пятиклассников к условиям основной школы.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Подготовка и проведение открытых уроков по реализации ГОС РФ.</a:t>
            </a:r>
          </a:p>
          <a:p>
            <a:pPr>
              <a:buFont typeface="Wingdings" pitchFamily="2" charset="2"/>
              <a:buChar char="q"/>
            </a:pPr>
            <a:endParaRPr lang="ru-RU" sz="1600" dirty="0" smtClean="0"/>
          </a:p>
          <a:p>
            <a:pPr>
              <a:buFont typeface="Wingdings" pitchFamily="2" charset="2"/>
              <a:buChar char="q"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     Орга</a:t>
            </a:r>
            <a:r>
              <a:rPr lang="ru-RU" sz="2400" dirty="0" smtClean="0"/>
              <a:t>низация внеклассной работы по предмет</a:t>
            </a:r>
            <a:r>
              <a:rPr lang="ru-RU" sz="2400" dirty="0" smtClean="0">
                <a:solidFill>
                  <a:schemeClr val="bg1"/>
                </a:solidFill>
              </a:rPr>
              <a:t>ам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( 2014/2015 учебный год)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42450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Организация и проведение предметных недель.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Организация и проведение школьного тура ученических олимпиад по предметам естественно-математического цикла.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Подготовка учащихся к муниципальному этапу ученических олимпиад по предметам естественно-математического цикла.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Составление плана работы с учащимися во время каникул.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Организация участия учащихся в различных конкурсах (школьных, районных, республиканских).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Проведение мероприятий, посвященных Дню Черного моря, Дню защиты животных, Дню борьбы со </a:t>
            </a:r>
            <a:r>
              <a:rPr lang="ru-RU" sz="2000" dirty="0" err="1" smtClean="0"/>
              <a:t>СПИДом</a:t>
            </a:r>
            <a:r>
              <a:rPr lang="ru-RU" sz="2000" dirty="0" smtClean="0"/>
              <a:t>, Дню здоровья, Дню Земли, Дню космонавтики.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Обобщение опыта по теме МО на текущий год. 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Научн</a:t>
            </a:r>
            <a:r>
              <a:rPr lang="ru-RU" dirty="0" smtClean="0"/>
              <a:t>о-методическая деятельность.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Создание педагогами методической копилки.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Использование ИКТ в учебной деятельности по предметам.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Участие в районной методической конференции по инновационной деятельности.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Анализ и обобщение результатов динамики умственного развития учащихся; разработка рекомендаций по коррекционной работе.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Мониторинг и оценка деятельности членов методического объединения естественно-математического цикла в 2014-2015 учебном году.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Аттестация учителя географии Молочковской О.Г. и учителя физической культуры </a:t>
            </a:r>
            <a:r>
              <a:rPr lang="ru-RU" sz="2000" dirty="0" err="1" smtClean="0"/>
              <a:t>Абдулкаировой</a:t>
            </a:r>
            <a:r>
              <a:rPr lang="ru-RU" sz="2000" dirty="0" smtClean="0"/>
              <a:t> З.Э.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Обобщение опыта по теме: «</a:t>
            </a:r>
            <a:r>
              <a:rPr lang="ru-RU" sz="1600" dirty="0" smtClean="0"/>
              <a:t>СОЗДАНИЕ ОПТИМАЛЬНЫХ УСЛОВИЙ ДЛЯ ВЫПОЛНЕНИЯ ГОСУДАРСТВЕННЫХ ОБРАЗОВАТЕЛЬНЫХ СТАНДАРТОВ РОССИЙСКОЙ ФЕДЕРАЦИИ ПО ПРЕДМЕТАМ ЕСТЕСТВЕННО – МАТЕМАТИЧЕСКОГО ЦИКЛА».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Засед</a:t>
            </a:r>
            <a:r>
              <a:rPr lang="ru-RU" sz="2000" dirty="0" smtClean="0"/>
              <a:t>ания МО естественно-математического цикла в 2014/2015 учебном году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714375" y="1385888"/>
            <a:ext cx="8124825" cy="4710112"/>
            <a:chOff x="450" y="873"/>
            <a:chExt cx="5118" cy="2967"/>
          </a:xfrm>
        </p:grpSpPr>
        <p:sp>
          <p:nvSpPr>
            <p:cNvPr id="96260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noFill/>
            <a:ln w="19050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6261" name="Group 5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96262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263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6264" name="Text Box 8"/>
            <p:cNvSpPr txBox="1">
              <a:spLocks noChangeArrowheads="1"/>
            </p:cNvSpPr>
            <p:nvPr/>
          </p:nvSpPr>
          <p:spPr bwMode="gray">
            <a:xfrm>
              <a:off x="2115" y="2496"/>
              <a:ext cx="162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Запланировано</a:t>
              </a:r>
            </a:p>
            <a:p>
              <a:pPr algn="ctr" eaLnBrk="0" hangingPunct="0"/>
              <a:r>
                <a:rPr lang="ru-RU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провести</a:t>
              </a:r>
            </a:p>
            <a:p>
              <a:pPr algn="ctr" eaLnBrk="0" hangingPunct="0"/>
              <a:r>
                <a:rPr lang="ru-RU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 заседаний</a:t>
              </a:r>
            </a:p>
            <a:p>
              <a:pPr algn="ctr" eaLnBrk="0" hangingPunct="0"/>
              <a:r>
                <a:rPr lang="ru-RU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МО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96265" name="Group 9"/>
            <p:cNvGrpSpPr>
              <a:grpSpLocks/>
            </p:cNvGrpSpPr>
            <p:nvPr/>
          </p:nvGrpSpPr>
          <p:grpSpPr bwMode="auto"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96266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96267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68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69" name="Text Box 13"/>
              <p:cNvSpPr txBox="1">
                <a:spLocks noChangeArrowheads="1"/>
              </p:cNvSpPr>
              <p:nvPr/>
            </p:nvSpPr>
            <p:spPr bwMode="gray">
              <a:xfrm>
                <a:off x="2734" y="1152"/>
                <a:ext cx="255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2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96270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96271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272" name="Oval 16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6273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96274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96275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76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77" name="Text Box 21"/>
              <p:cNvSpPr txBox="1">
                <a:spLocks noChangeArrowheads="1"/>
              </p:cNvSpPr>
              <p:nvPr/>
            </p:nvSpPr>
            <p:spPr bwMode="gray">
              <a:xfrm>
                <a:off x="1911" y="3438"/>
                <a:ext cx="255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5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96278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96279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96280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81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82" name="Text Box 26"/>
              <p:cNvSpPr txBox="1">
                <a:spLocks noChangeArrowheads="1"/>
              </p:cNvSpPr>
              <p:nvPr/>
            </p:nvSpPr>
            <p:spPr bwMode="gray">
              <a:xfrm>
                <a:off x="4020" y="2028"/>
                <a:ext cx="255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3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96283" name="Group 27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96284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96285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86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87" name="Text Box 31"/>
              <p:cNvSpPr txBox="1">
                <a:spLocks noChangeArrowheads="1"/>
              </p:cNvSpPr>
              <p:nvPr/>
            </p:nvSpPr>
            <p:spPr bwMode="gray">
              <a:xfrm>
                <a:off x="3641" y="3360"/>
                <a:ext cx="255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4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96288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96289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96290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291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6292" name="Text Box 36"/>
              <p:cNvSpPr txBox="1">
                <a:spLocks noChangeArrowheads="1"/>
              </p:cNvSpPr>
              <p:nvPr/>
            </p:nvSpPr>
            <p:spPr bwMode="gray">
              <a:xfrm>
                <a:off x="1580" y="2016"/>
                <a:ext cx="255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1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sp>
          <p:nvSpPr>
            <p:cNvPr id="96293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294" name="Oval 38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6295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6298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96299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300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6301" name="Oval 45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2" name="Oval 46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6303" name="Text Box 47"/>
            <p:cNvSpPr txBox="1">
              <a:spLocks noChangeArrowheads="1"/>
            </p:cNvSpPr>
            <p:nvPr/>
          </p:nvSpPr>
          <p:spPr bwMode="auto">
            <a:xfrm>
              <a:off x="450" y="2064"/>
              <a:ext cx="10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dirty="0" smtClean="0">
                  <a:solidFill>
                    <a:schemeClr val="tx2"/>
                  </a:solidFill>
                </a:rPr>
                <a:t>29.08.2014 г.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6304" name="Text Box 48"/>
            <p:cNvSpPr txBox="1">
              <a:spLocks noChangeArrowheads="1"/>
            </p:cNvSpPr>
            <p:nvPr/>
          </p:nvSpPr>
          <p:spPr bwMode="auto">
            <a:xfrm>
              <a:off x="2256" y="873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dirty="0" smtClean="0">
                  <a:solidFill>
                    <a:schemeClr val="tx2"/>
                  </a:solidFill>
                </a:rPr>
                <a:t>02.09.2014 г.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6305" name="Text Box 49"/>
            <p:cNvSpPr txBox="1">
              <a:spLocks noChangeArrowheads="1"/>
            </p:cNvSpPr>
            <p:nvPr/>
          </p:nvSpPr>
          <p:spPr bwMode="auto">
            <a:xfrm>
              <a:off x="4368" y="2073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ru-RU" dirty="0" smtClean="0">
                  <a:solidFill>
                    <a:schemeClr val="tx2"/>
                  </a:solidFill>
                </a:rPr>
                <a:t>30.12.2014 г.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6306" name="Text Box 50"/>
            <p:cNvSpPr txBox="1">
              <a:spLocks noChangeArrowheads="1"/>
            </p:cNvSpPr>
            <p:nvPr/>
          </p:nvSpPr>
          <p:spPr bwMode="auto">
            <a:xfrm>
              <a:off x="528" y="3504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dirty="0" smtClean="0">
                  <a:solidFill>
                    <a:schemeClr val="tx2"/>
                  </a:solidFill>
                </a:rPr>
                <a:t>28.05.2015 г.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6307" name="Text Box 51"/>
            <p:cNvSpPr txBox="1">
              <a:spLocks noChangeArrowheads="1"/>
            </p:cNvSpPr>
            <p:nvPr/>
          </p:nvSpPr>
          <p:spPr bwMode="auto">
            <a:xfrm>
              <a:off x="3984" y="3504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ru-RU" dirty="0" smtClean="0">
                  <a:solidFill>
                    <a:schemeClr val="tx2"/>
                  </a:solidFill>
                </a:rPr>
                <a:t>29.03.2015 г.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Научно</a:t>
            </a:r>
            <a:r>
              <a:rPr lang="ru-RU" sz="2000" dirty="0" smtClean="0">
                <a:latin typeface="+mn-lt"/>
              </a:rPr>
              <a:t>-методические проблемы учителей естественно-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математ</a:t>
            </a:r>
            <a:r>
              <a:rPr lang="ru-RU" sz="2000" dirty="0" smtClean="0">
                <a:latin typeface="+mn-lt"/>
              </a:rPr>
              <a:t>ического цикла в 2014/2015 учебном году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6325"/>
            <a:ext cx="8401080" cy="524827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Перед началом учебного года каждый учитель-предметник определяется с научно-методической проблемой, над которой будет работать в течении года.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География (Молочковская О.Г.) - Формирование предметных компетентностей учащихся на уроках географии  как важнейшее условие модернизации образовательного процесса.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Биология, химия (Молочковская В.Н.) - Активизация познавательной деятельности учащихся на основе рефлексии  с использованием опорных конспектов.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Математика (Ибрагимова Н.У.) - Использование технологии интерактивного обучения на уроках математики как путь развития  ключевых компетентностей учащихся.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Физика, информатика (Асанов У.С.) - Создание условий для повышения интереса к урокам  информатики и физики  у   учащихся.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Физическая культура (</a:t>
            </a:r>
            <a:r>
              <a:rPr lang="ru-RU" sz="1800" dirty="0" err="1" smtClean="0"/>
              <a:t>Абдулкаирова</a:t>
            </a:r>
            <a:r>
              <a:rPr lang="ru-RU" sz="1800" dirty="0" smtClean="0"/>
              <a:t> З.Э.) - Реализация </a:t>
            </a:r>
            <a:r>
              <a:rPr lang="ru-RU" sz="1800" dirty="0" err="1" smtClean="0"/>
              <a:t>компе</a:t>
            </a:r>
            <a:r>
              <a:rPr lang="ru-RU" sz="1800" dirty="0" smtClean="0"/>
              <a:t>-</a:t>
            </a:r>
          </a:p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тентностного</a:t>
            </a:r>
            <a:r>
              <a:rPr lang="ru-RU" sz="1800" dirty="0" smtClean="0"/>
              <a:t> подхода в деятельности учителя физической культуры.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endParaRPr lang="ru-RU" sz="20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20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Company Logo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.</a:t>
            </a:r>
            <a:endParaRPr lang="en-US" sz="2400" dirty="0"/>
          </a:p>
        </p:txBody>
      </p:sp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285720" y="1357298"/>
            <a:ext cx="9364767" cy="5214974"/>
            <a:chOff x="960" y="1392"/>
            <a:chExt cx="4706" cy="2448"/>
          </a:xfrm>
        </p:grpSpPr>
        <p:sp>
          <p:nvSpPr>
            <p:cNvPr id="103428" name="Freeform 4"/>
            <p:cNvSpPr>
              <a:spLocks noEditPoints="1"/>
            </p:cNvSpPr>
            <p:nvPr/>
          </p:nvSpPr>
          <p:spPr bwMode="gray">
            <a:xfrm rot="-1358056">
              <a:off x="1357" y="1861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29" name="Oval 5"/>
            <p:cNvSpPr>
              <a:spLocks noChangeArrowheads="1"/>
            </p:cNvSpPr>
            <p:nvPr/>
          </p:nvSpPr>
          <p:spPr bwMode="gray">
            <a:xfrm>
              <a:off x="2827" y="1392"/>
              <a:ext cx="78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3430" name="Oval 6"/>
            <p:cNvSpPr>
              <a:spLocks noChangeArrowheads="1"/>
            </p:cNvSpPr>
            <p:nvPr/>
          </p:nvSpPr>
          <p:spPr bwMode="gray">
            <a:xfrm>
              <a:off x="1479" y="2222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3431" name="Oval 7"/>
            <p:cNvSpPr>
              <a:spLocks noChangeArrowheads="1"/>
            </p:cNvSpPr>
            <p:nvPr/>
          </p:nvSpPr>
          <p:spPr bwMode="gray">
            <a:xfrm>
              <a:off x="1973" y="3002"/>
              <a:ext cx="854" cy="838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3432" name="Oval 8"/>
            <p:cNvSpPr>
              <a:spLocks noChangeArrowheads="1"/>
            </p:cNvSpPr>
            <p:nvPr/>
          </p:nvSpPr>
          <p:spPr bwMode="gray">
            <a:xfrm>
              <a:off x="3617" y="2800"/>
              <a:ext cx="969" cy="90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3433" name="Oval 9"/>
            <p:cNvSpPr>
              <a:spLocks noChangeArrowheads="1"/>
            </p:cNvSpPr>
            <p:nvPr/>
          </p:nvSpPr>
          <p:spPr bwMode="gray">
            <a:xfrm>
              <a:off x="4514" y="1516"/>
              <a:ext cx="79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ru-RU" b="1"/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white">
            <a:xfrm>
              <a:off x="1427" y="2331"/>
              <a:ext cx="875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ru-RU" dirty="0" smtClean="0">
                  <a:solidFill>
                    <a:schemeClr val="bg1"/>
                  </a:solidFill>
                </a:rPr>
                <a:t>      Игровая </a:t>
              </a:r>
            </a:p>
            <a:p>
              <a:pPr algn="l" eaLnBrk="0" hangingPunct="0"/>
              <a:r>
                <a:rPr lang="ru-RU" dirty="0" smtClean="0">
                  <a:solidFill>
                    <a:schemeClr val="bg1"/>
                  </a:solidFill>
                </a:rPr>
                <a:t>  технология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3435" name="Text Box 11"/>
            <p:cNvSpPr txBox="1">
              <a:spLocks noChangeArrowheads="1"/>
            </p:cNvSpPr>
            <p:nvPr/>
          </p:nvSpPr>
          <p:spPr bwMode="white">
            <a:xfrm>
              <a:off x="2863" y="1526"/>
              <a:ext cx="1018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ru-RU" dirty="0" smtClean="0">
                  <a:solidFill>
                    <a:schemeClr val="bg1"/>
                  </a:solidFill>
                </a:rPr>
                <a:t> Технология</a:t>
              </a:r>
            </a:p>
            <a:p>
              <a:pPr algn="l" eaLnBrk="0" hangingPunct="0"/>
              <a:r>
                <a:rPr lang="ru-RU" dirty="0" smtClean="0">
                  <a:solidFill>
                    <a:schemeClr val="bg1"/>
                  </a:solidFill>
                </a:rPr>
                <a:t>проблемного</a:t>
              </a:r>
            </a:p>
            <a:p>
              <a:pPr algn="l" eaLnBrk="0" hangingPunct="0"/>
              <a:r>
                <a:rPr lang="ru-RU" dirty="0" smtClean="0">
                  <a:solidFill>
                    <a:schemeClr val="bg1"/>
                  </a:solidFill>
                </a:rPr>
                <a:t>   обучения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3436" name="Text Box 12"/>
            <p:cNvSpPr txBox="1">
              <a:spLocks noChangeArrowheads="1"/>
            </p:cNvSpPr>
            <p:nvPr/>
          </p:nvSpPr>
          <p:spPr bwMode="white">
            <a:xfrm>
              <a:off x="4550" y="1660"/>
              <a:ext cx="1116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ru-RU" dirty="0" smtClean="0">
                  <a:solidFill>
                    <a:schemeClr val="bg1"/>
                  </a:solidFill>
                </a:rPr>
                <a:t>Технология </a:t>
              </a:r>
              <a:r>
                <a:rPr lang="ru-RU" sz="1400" dirty="0" smtClean="0">
                  <a:solidFill>
                    <a:schemeClr val="bg1"/>
                  </a:solidFill>
                </a:rPr>
                <a:t>интерактивного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</a:p>
            <a:p>
              <a:pPr algn="l" eaLnBrk="0" hangingPunct="0"/>
              <a:r>
                <a:rPr lang="ru-RU" dirty="0" smtClean="0">
                  <a:solidFill>
                    <a:schemeClr val="bg1"/>
                  </a:solidFill>
                </a:rPr>
                <a:t>  обучения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3437" name="Text Box 13"/>
            <p:cNvSpPr txBox="1">
              <a:spLocks noChangeArrowheads="1"/>
            </p:cNvSpPr>
            <p:nvPr/>
          </p:nvSpPr>
          <p:spPr bwMode="white">
            <a:xfrm>
              <a:off x="3699" y="2901"/>
              <a:ext cx="1571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ru-RU" sz="1600" dirty="0" smtClean="0">
                  <a:solidFill>
                    <a:schemeClr val="bg1"/>
                  </a:solidFill>
                </a:rPr>
                <a:t>    Технология </a:t>
              </a:r>
            </a:p>
            <a:p>
              <a:pPr algn="l" eaLnBrk="0" hangingPunct="0"/>
              <a:r>
                <a:rPr lang="ru-RU" sz="1200" dirty="0" smtClean="0">
                  <a:solidFill>
                    <a:schemeClr val="bg1"/>
                  </a:solidFill>
                </a:rPr>
                <a:t>интенсификации</a:t>
              </a:r>
            </a:p>
            <a:p>
              <a:pPr algn="l" eaLnBrk="0" hangingPunct="0"/>
              <a:r>
                <a:rPr lang="ru-RU" sz="1200" dirty="0" smtClean="0">
                  <a:solidFill>
                    <a:schemeClr val="bg1"/>
                  </a:solidFill>
                </a:rPr>
                <a:t> обучения на основе</a:t>
              </a:r>
            </a:p>
            <a:p>
              <a:pPr algn="l" eaLnBrk="0" hangingPunct="0"/>
              <a:r>
                <a:rPr lang="ru-RU" sz="1200" dirty="0" smtClean="0">
                  <a:solidFill>
                    <a:schemeClr val="bg1"/>
                  </a:solidFill>
                </a:rPr>
                <a:t> схемных и знаковых</a:t>
              </a:r>
            </a:p>
            <a:p>
              <a:pPr algn="l" eaLnBrk="0" hangingPunct="0"/>
              <a:r>
                <a:rPr lang="ru-RU" sz="1200" dirty="0" smtClean="0">
                  <a:solidFill>
                    <a:schemeClr val="bg1"/>
                  </a:solidFill>
                </a:rPr>
                <a:t> моделей учебного</a:t>
              </a:r>
            </a:p>
            <a:p>
              <a:pPr algn="l" eaLnBrk="0" hangingPunct="0"/>
              <a:r>
                <a:rPr lang="ru-RU" sz="1200" dirty="0" smtClean="0">
                  <a:solidFill>
                    <a:schemeClr val="bg1"/>
                  </a:solidFill>
                </a:rPr>
                <a:t>        материала.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3438" name="Text Box 14"/>
            <p:cNvSpPr txBox="1">
              <a:spLocks noChangeArrowheads="1"/>
            </p:cNvSpPr>
            <p:nvPr/>
          </p:nvSpPr>
          <p:spPr bwMode="white">
            <a:xfrm>
              <a:off x="1104" y="3136"/>
              <a:ext cx="1831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                         Технология 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                           личностно-</a:t>
              </a:r>
            </a:p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                                ориентированного</a:t>
              </a: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                         обучения</a:t>
              </a:r>
              <a:endParaRPr lang="en-US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3439" name="Text Box 15"/>
            <p:cNvSpPr txBox="1">
              <a:spLocks noChangeArrowheads="1"/>
            </p:cNvSpPr>
            <p:nvPr/>
          </p:nvSpPr>
          <p:spPr bwMode="auto">
            <a:xfrm>
              <a:off x="2640" y="2400"/>
              <a:ext cx="145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endParaRPr lang="en-US" sz="2800" b="1" dirty="0"/>
            </a:p>
          </p:txBody>
        </p:sp>
        <p:sp>
          <p:nvSpPr>
            <p:cNvPr id="103440" name="Line 16"/>
            <p:cNvSpPr>
              <a:spLocks noChangeShapeType="1"/>
            </p:cNvSpPr>
            <p:nvPr/>
          </p:nvSpPr>
          <p:spPr bwMode="black">
            <a:xfrm>
              <a:off x="2119" y="1641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03441" name="AutoShape 17"/>
            <p:cNvCxnSpPr>
              <a:cxnSpLocks noChangeShapeType="1"/>
            </p:cNvCxnSpPr>
            <p:nvPr/>
          </p:nvCxnSpPr>
          <p:spPr bwMode="black">
            <a:xfrm flipH="1">
              <a:off x="1039" y="1641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3442" name="Text Box 18"/>
            <p:cNvSpPr txBox="1">
              <a:spLocks noChangeArrowheads="1"/>
            </p:cNvSpPr>
            <p:nvPr/>
          </p:nvSpPr>
          <p:spPr bwMode="auto">
            <a:xfrm>
              <a:off x="960" y="1392"/>
              <a:ext cx="129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endParaRPr lang="en-US" sz="1600" b="1" dirty="0">
                <a:latin typeface="Verdana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57158" y="142852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Иннова</a:t>
            </a:r>
            <a:r>
              <a:rPr lang="ru-RU" sz="2400" dirty="0" smtClean="0"/>
              <a:t>ционная деятельность педагогов в 2014/2015 учебном году.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3071810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 smtClean="0"/>
              <a:t>инновационные</a:t>
            </a:r>
          </a:p>
          <a:p>
            <a:pPr algn="l"/>
            <a:r>
              <a:rPr lang="ru-RU" sz="1600" dirty="0" smtClean="0"/>
              <a:t>педагогические</a:t>
            </a:r>
          </a:p>
          <a:p>
            <a:pPr algn="l"/>
            <a:r>
              <a:rPr lang="ru-RU" sz="1600" dirty="0" smtClean="0"/>
              <a:t>технологии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928670"/>
            <a:ext cx="371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srgbClr val="1D528D"/>
                </a:solidFill>
              </a:rPr>
              <a:t>Ежегодно члены МО принимают участие в инновационной деятельности, используя элементы педагогических технологий на своих уроках и во внеклассной работе.</a:t>
            </a:r>
            <a:endParaRPr lang="ru-RU" sz="1400" dirty="0">
              <a:solidFill>
                <a:srgbClr val="1D528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Ад</a:t>
            </a:r>
            <a:r>
              <a:rPr lang="ru-RU" dirty="0" smtClean="0"/>
              <a:t>аптация пятиклассников.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000" dirty="0" smtClean="0"/>
              <a:t>В начале учебного года составляется план мероприятий по адаптации пятиклассников к условиям основной школы, назначаются сроки проведения  и ответственные.</a:t>
            </a:r>
          </a:p>
          <a:p>
            <a:pPr>
              <a:buNone/>
            </a:pPr>
            <a:r>
              <a:rPr lang="ru-RU" sz="2000" dirty="0" smtClean="0"/>
              <a:t>         В 2014/2015 учебном году план включает следующие мероприятия: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Предварительное распределение педагогов для работы с пятиклассниками.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Знакомство с особенностями преподавания в 5-м классе.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Оценка состояния здоровья и уровень физического развития пятиклассников.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Организация взаимопосещений уроков естественно-математического цикла у пятиклассников.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Выявление индивидуальных особенностей и интересов пятиклассников.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Ад</a:t>
            </a:r>
            <a:r>
              <a:rPr lang="ru-RU" dirty="0" smtClean="0"/>
              <a:t>аптация пятиклассников.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Комплексная диагностика пятиклассников.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Проведение контрольных срезов по математике.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Индивидуальные занятия с пятиклассниками, имеющими низкий уровень успешности.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Включение пятиклассников во внеклассные мероприятия по предметам.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Обобщение аналитических материалов.</a:t>
            </a:r>
          </a:p>
          <a:p>
            <a:pPr>
              <a:buNone/>
            </a:pPr>
            <a:r>
              <a:rPr lang="ru-RU" sz="2000" dirty="0" smtClean="0"/>
              <a:t>       Большая часть мероприятий проводилась в 1 и 2 четвертях, некоторые – распланированы на весь учебный год.</a:t>
            </a:r>
          </a:p>
          <a:p>
            <a:pPr>
              <a:buNone/>
            </a:pPr>
            <a:r>
              <a:rPr lang="ru-RU" sz="2000" dirty="0" smtClean="0"/>
              <a:t>       Ответственными назначаются:</a:t>
            </a:r>
          </a:p>
          <a:p>
            <a:pPr>
              <a:buNone/>
            </a:pPr>
            <a:r>
              <a:rPr lang="ru-RU" sz="2000" dirty="0" smtClean="0"/>
              <a:t>    - заместитель директора по УВР,</a:t>
            </a:r>
          </a:p>
          <a:p>
            <a:pPr>
              <a:buNone/>
            </a:pPr>
            <a:r>
              <a:rPr lang="ru-RU" sz="2000" dirty="0" smtClean="0"/>
              <a:t>    - руководитель МО,</a:t>
            </a:r>
          </a:p>
          <a:p>
            <a:pPr>
              <a:buNone/>
            </a:pPr>
            <a:r>
              <a:rPr lang="ru-RU" sz="2000" dirty="0" smtClean="0"/>
              <a:t>    - члены МО.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Преемс</a:t>
            </a:r>
            <a:r>
              <a:rPr lang="ru-RU" sz="2400" dirty="0" smtClean="0"/>
              <a:t>твенность начальной и основной школы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   Ежегодно во второй половине учебного года проводится ряд мероприятий по преемственности начальной и основной школы, который включает в себя:</a:t>
            </a:r>
          </a:p>
          <a:p>
            <a:pPr>
              <a:buNone/>
            </a:pPr>
            <a:r>
              <a:rPr lang="ru-RU" sz="2000" dirty="0" smtClean="0"/>
              <a:t>   - посещение учителями-предметниками уроков в 4-м классе (в соответствии с графиком);</a:t>
            </a:r>
          </a:p>
          <a:p>
            <a:pPr>
              <a:buNone/>
            </a:pPr>
            <a:r>
              <a:rPr lang="ru-RU" sz="2000" dirty="0" smtClean="0"/>
              <a:t>   - включение обучающихся 4-го класса во внеклассную работу, проводимую учителями-предметниками.</a:t>
            </a:r>
          </a:p>
          <a:p>
            <a:pPr>
              <a:buNone/>
            </a:pPr>
            <a:r>
              <a:rPr lang="ru-RU" sz="2000" dirty="0" smtClean="0"/>
              <a:t>       В апреле подводятся итоги посещения уроков в 4-м классе, делаются выводы о готовности обучающихся к переходу в 5-й класс, по необходимости вдвигается ряд рекомендаций.</a:t>
            </a:r>
          </a:p>
          <a:p>
            <a:pPr>
              <a:buNone/>
            </a:pPr>
            <a:r>
              <a:rPr lang="ru-RU" sz="2000" dirty="0" smtClean="0"/>
              <a:t>        В план работы МО естественно-математического цикла на 2014/2015 учебный год мероприятия по преемственности выключены небыли, так как в ОУ в данном учебном году нет 4-го класса.</a:t>
            </a:r>
          </a:p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ГИА в 9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6325"/>
            <a:ext cx="8715436" cy="52482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В 4-й четверти учебного года начинается подготовка к итоговой аттестации выпускного класса, которая включает в себя рассматривание и утверждение аттестационного материала, разработка рекомендаций для обучающихся по подготовке к экзамену по предмету, составление графика проведения консультаций и экзаменов.</a:t>
            </a:r>
          </a:p>
          <a:p>
            <a:pPr>
              <a:buNone/>
            </a:pPr>
            <a:r>
              <a:rPr lang="ru-RU" dirty="0" smtClean="0"/>
              <a:t>       В 2014/2015 учебном году обучающиеся из предметов естественно-математического цикла сдают только математику.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6325"/>
            <a:ext cx="8401080" cy="524827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Презентация составлена на основе Положения о методическом </a:t>
            </a:r>
            <a:r>
              <a:rPr lang="ru-RU" sz="2400" dirty="0" smtClean="0"/>
              <a:t>объединении (разработано на основании п.11 ст.47 ФЗ РФ от 29.12.2012 №273-ФЗ «Об образовании в Российской Федерации» </a:t>
            </a:r>
            <a:r>
              <a:rPr lang="ru-RU" sz="2400" dirty="0" smtClean="0"/>
              <a:t>и материалов методической папки  методического объединения учителей естественно-математического цикла МКОУ «Долиновская основная школа».</a:t>
            </a:r>
          </a:p>
          <a:p>
            <a:pPr>
              <a:buNone/>
            </a:pPr>
            <a:r>
              <a:rPr lang="ru-RU" sz="2400" dirty="0" smtClean="0"/>
              <a:t>       Руководителем МО является учитель географии Молочковская О.Г., исполняющая обязанности в течении 5-ти лет.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563563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Уровень</a:t>
            </a:r>
            <a:r>
              <a:rPr lang="ru-RU" sz="2800" dirty="0" smtClean="0"/>
              <a:t> учебных достижений обучающихс</a:t>
            </a:r>
            <a:r>
              <a:rPr lang="ru-RU" sz="2800" dirty="0" smtClean="0">
                <a:solidFill>
                  <a:schemeClr val="bg1"/>
                </a:solidFill>
              </a:rPr>
              <a:t>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 </a:t>
            </a:r>
          </a:p>
          <a:p>
            <a:pPr>
              <a:buNone/>
            </a:pPr>
            <a:r>
              <a:rPr lang="ru-RU" sz="2000" dirty="0" smtClean="0"/>
              <a:t>В школе налажен контроль за уровнем учебных достижений обучающихся по предметам естественно-математического цикла. По окончании четверти, учителя-предметники предоставляют сводные таблицы с результатами учебных достижений по всем классам.</a:t>
            </a:r>
          </a:p>
          <a:p>
            <a:pPr>
              <a:buNone/>
            </a:pPr>
            <a:r>
              <a:rPr lang="ru-RU" sz="2000" dirty="0" smtClean="0"/>
              <a:t>     На заседании МО данные анализируются, подсчитываются % успешности и % качества знаний, делаются выводы и выявляются причины неуспешности отдельных обучающихся.</a:t>
            </a:r>
          </a:p>
          <a:p>
            <a:pPr>
              <a:buNone/>
            </a:pPr>
            <a:r>
              <a:rPr lang="ru-RU" sz="2000" dirty="0" smtClean="0"/>
              <a:t>         По данным 1 и 2 четверти 2014/2015 учебного года более 80% обучающихся имеют средний и достаточный уровень учебных достижений. Имеются обучающиеся, имеющие неудовлетворительные оценки по нашим предметам.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</a:t>
            </a:r>
            <a:r>
              <a:rPr lang="ru-RU" dirty="0" smtClean="0"/>
              <a:t>ыполнение программы.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400" dirty="0" smtClean="0"/>
              <a:t>Ежегодно, с периодичностью в полгода, в школе проводится контроль за выполнением рабочей программы, отработки практических и лабораторных работ, выполнение контрольных работ по предметам естественно-математического цикла. Для этого каждый учитель-предметник предоставляет информацию о запланированной и фактически проведенной работе.</a:t>
            </a:r>
          </a:p>
          <a:p>
            <a:pPr>
              <a:buNone/>
            </a:pPr>
            <a:r>
              <a:rPr lang="ru-RU" sz="2400" dirty="0" smtClean="0"/>
              <a:t>        На заседании МО предоставленные данные анализируются, выявляются причины невыполнения запланированного (если таковые имеются).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563563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Профе</a:t>
            </a:r>
            <a:r>
              <a:rPr lang="ru-RU" sz="2800" dirty="0" smtClean="0"/>
              <a:t>ссиональная подготовка педкадро</a:t>
            </a:r>
            <a:r>
              <a:rPr lang="ru-RU" sz="2800" dirty="0" smtClean="0">
                <a:solidFill>
                  <a:schemeClr val="bg1"/>
                </a:solidFill>
              </a:rPr>
              <a:t>в.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Члены методического объединения естественно-математического цикла регулярно проходят профессиональную подготовку:</a:t>
            </a:r>
          </a:p>
          <a:p>
            <a:pPr>
              <a:buNone/>
            </a:pPr>
            <a:r>
              <a:rPr lang="ru-RU" sz="2000" dirty="0" smtClean="0"/>
              <a:t>- курсы повышения квалификации в КРИППО;</a:t>
            </a:r>
          </a:p>
          <a:p>
            <a:pPr>
              <a:buNone/>
            </a:pPr>
            <a:r>
              <a:rPr lang="ru-RU" sz="2000" dirty="0" smtClean="0"/>
              <a:t>- аттестация;</a:t>
            </a:r>
          </a:p>
          <a:p>
            <a:pPr>
              <a:buFontTx/>
              <a:buChar char="-"/>
            </a:pPr>
            <a:r>
              <a:rPr lang="ru-RU" sz="2000" dirty="0" smtClean="0"/>
              <a:t>организация самообразования.</a:t>
            </a:r>
          </a:p>
          <a:p>
            <a:pPr>
              <a:buNone/>
            </a:pPr>
            <a:r>
              <a:rPr lang="ru-RU" sz="2000" dirty="0" smtClean="0"/>
              <a:t>       В 2014/2015 учебном году в соответствии с графиком курсы повышения квалификации в КРИППО проходят учителя математики Ибрагимова Н.У. и физической культуры </a:t>
            </a:r>
            <a:r>
              <a:rPr lang="ru-RU" sz="2000" dirty="0" err="1" smtClean="0"/>
              <a:t>Абдулкаирова</a:t>
            </a:r>
            <a:r>
              <a:rPr lang="ru-RU" sz="2000" dirty="0" smtClean="0"/>
              <a:t> З.Э.</a:t>
            </a:r>
          </a:p>
          <a:p>
            <a:pPr>
              <a:buNone/>
            </a:pPr>
            <a:r>
              <a:rPr lang="ru-RU" sz="2000" dirty="0" smtClean="0"/>
              <a:t>        Очередную аттестацию в текущем учебном году проходят учителя географии Молочковская О.Г. и физической культуры </a:t>
            </a:r>
            <a:r>
              <a:rPr lang="ru-RU" sz="2000" dirty="0" err="1" smtClean="0"/>
              <a:t>Абдулкаирова</a:t>
            </a:r>
            <a:r>
              <a:rPr lang="ru-RU" sz="2000" dirty="0" smtClean="0"/>
              <a:t> З.Э. Учителями предоставлена информация о работе, проделанной в </a:t>
            </a:r>
            <a:r>
              <a:rPr lang="ru-RU" sz="2000" dirty="0" err="1" smtClean="0"/>
              <a:t>межаттестационный</a:t>
            </a:r>
            <a:r>
              <a:rPr lang="ru-RU" sz="2000" dirty="0" smtClean="0"/>
              <a:t> период для составления представления заместителем директора по УВР, а также график открытых уроков и мероприятий, проводимых в период аттестации.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План-сетка</a:t>
            </a:r>
            <a:r>
              <a:rPr lang="ru-RU" sz="2400" dirty="0" smtClean="0"/>
              <a:t> работы члена методического объединен</a:t>
            </a:r>
            <a:r>
              <a:rPr lang="ru-RU" sz="2400" dirty="0" smtClean="0">
                <a:solidFill>
                  <a:schemeClr val="bg1"/>
                </a:solidFill>
              </a:rPr>
              <a:t>ия.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6325"/>
            <a:ext cx="8472518" cy="52482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В начале учебного года каждый член МО составляет индивидуальный план-сетку, в который вносятся все мероприятия по основным направлениям работы МО, которые должны быть выполнены в течении года.</a:t>
            </a:r>
          </a:p>
          <a:p>
            <a:pPr>
              <a:buNone/>
            </a:pPr>
            <a:r>
              <a:rPr lang="ru-RU" dirty="0" smtClean="0"/>
              <a:t>      На последнем заседании МО рассматривается отчет каждого учителя о проделанной работе, анализируется и подводится итог работы всего методического объединения за учебный год. </a:t>
            </a:r>
            <a:r>
              <a:rPr lang="ru-RU" dirty="0" err="1" smtClean="0">
                <a:solidFill>
                  <a:schemeClr val="bg1"/>
                </a:solidFill>
              </a:rPr>
              <a:t>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6325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</a:t>
                      </a:r>
                    </a:p>
                    <a:p>
                      <a:r>
                        <a:rPr lang="ru-RU" sz="1400" dirty="0" smtClean="0"/>
                        <a:t>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Организа</a:t>
                      </a:r>
                      <a:r>
                        <a:rPr lang="ru-RU" sz="16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-</a:t>
                      </a:r>
                    </a:p>
                    <a:p>
                      <a:pPr algn="ctr" eaLnBrk="0" hangingPunct="0"/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ционно</a:t>
                      </a:r>
                      <a:endParaRPr lang="ru-RU" sz="1600" b="1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  <a:p>
                      <a:pPr algn="l" eaLnBrk="0" hangingPunct="0"/>
                      <a:r>
                        <a:rPr lang="ru-RU" sz="16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-педагоги-</a:t>
                      </a:r>
                    </a:p>
                    <a:p>
                      <a:pPr algn="l" eaLnBrk="0" hangingPunct="0"/>
                      <a:r>
                        <a:rPr lang="ru-RU" sz="1600" b="1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ческая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Учебно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 –</a:t>
                      </a:r>
                    </a:p>
                    <a:p>
                      <a:pPr algn="l" eaLnBrk="0" hangingPunct="0"/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методи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-</a:t>
                      </a:r>
                    </a:p>
                    <a:p>
                      <a:pPr algn="l" eaLnBrk="0" hangingPunct="0"/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Внеклас-сная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 работа по предметам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ru-RU" sz="1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Научно- </a:t>
                      </a:r>
                    </a:p>
                    <a:p>
                      <a:pPr algn="ctr" eaLnBrk="0" hangingPunct="0"/>
                      <a:r>
                        <a:rPr lang="ru-RU" sz="1800" b="1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методи-ческая</a:t>
                      </a:r>
                      <a:endParaRPr lang="en-US" sz="2400" b="1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 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План-сетка</a:t>
            </a:r>
            <a:r>
              <a:rPr lang="ru-RU" sz="2400" dirty="0" smtClean="0"/>
              <a:t> работы члена методического объединен</a:t>
            </a:r>
            <a:r>
              <a:rPr lang="ru-RU" sz="2400" dirty="0" smtClean="0">
                <a:solidFill>
                  <a:schemeClr val="bg1"/>
                </a:solidFill>
              </a:rPr>
              <a:t>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076325"/>
            <a:ext cx="8329642" cy="52482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Работа методического объединения учителей естественно-математического цикла анализируется и обобщается через каждые пят лет. Последний пятилетний анализ был сделан в 2013 году, где обобщился опыт 2008/2009 – 2012/2013 учебных лет.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ияи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133600" y="5181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Verdana" pitchFamily="34" charset="0"/>
              </a:rPr>
              <a:t>МКОУ «Долиновская основная школа»</a:t>
            </a:r>
            <a:endParaRPr lang="en-US" sz="1400" b="1" dirty="0">
              <a:latin typeface="Verdana" pitchFamily="34" charset="0"/>
            </a:endParaRPr>
          </a:p>
        </p:txBody>
      </p:sp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071538" y="3000372"/>
            <a:ext cx="6330954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Большое   спасибо!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Списки член</a:t>
            </a:r>
            <a:r>
              <a:rPr lang="ru-RU" sz="2000" dirty="0" smtClean="0"/>
              <a:t>ов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/>
              <a:t>МО учителей естественно-математического цик</a:t>
            </a:r>
            <a:r>
              <a:rPr lang="ru-RU" sz="2000" dirty="0" smtClean="0">
                <a:solidFill>
                  <a:schemeClr val="bg1"/>
                </a:solidFill>
              </a:rPr>
              <a:t>ла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6325"/>
            <a:ext cx="8401080" cy="524827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Работа школьного методического объединения начинается с обновления ( по необходимости изменения и дополнения) данных в списках членов МО.</a:t>
            </a:r>
          </a:p>
          <a:p>
            <a:pPr>
              <a:buNone/>
            </a:pPr>
            <a:r>
              <a:rPr lang="ru-RU" sz="2000" dirty="0" smtClean="0"/>
              <a:t>       Списки содержат следующую информацию об учителях: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Фамилия И.О.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Образование, специальность по диплому.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Какой ВУЗ закончил, год окончания.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Стаж работы.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Категория.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Какой предмет и в каких классах преподает.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Курсы ПК.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Год последней аттестации.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Отдельно составляется список молодых учителей, в котором указывается фамилия имя отчество учителя-наставника. </a:t>
            </a:r>
          </a:p>
          <a:p>
            <a:pPr>
              <a:buNone/>
            </a:pPr>
            <a:r>
              <a:rPr lang="ru-RU" sz="2000" dirty="0" smtClean="0"/>
              <a:t>Процедура обновления данных производится в августе, перед началом учебного года.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В 20</a:t>
            </a:r>
            <a:r>
              <a:rPr lang="ru-RU" sz="2000" dirty="0" smtClean="0"/>
              <a:t>14/2015 учебном году в состав МО учителей </a:t>
            </a:r>
            <a:r>
              <a:rPr lang="ru-RU" sz="2000" dirty="0" smtClean="0">
                <a:solidFill>
                  <a:schemeClr val="bg1"/>
                </a:solidFill>
              </a:rPr>
              <a:t>естес</a:t>
            </a:r>
            <a:r>
              <a:rPr lang="ru-RU" sz="2000" dirty="0" smtClean="0"/>
              <a:t>твенно - математического цикла входят:</a:t>
            </a:r>
            <a:endParaRPr lang="en-US" sz="2000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/>
              <a:t>ЧЛЕНЫ                       </a:t>
            </a:r>
          </a:p>
          <a:p>
            <a:r>
              <a:rPr lang="ru-RU" sz="2000" b="1" dirty="0" smtClean="0"/>
              <a:t>МЕТОДИЧЕСКОГО           </a:t>
            </a:r>
          </a:p>
          <a:p>
            <a:r>
              <a:rPr lang="ru-RU" sz="2000" b="1" dirty="0" smtClean="0"/>
              <a:t>ОБЪЕДИНЕНИЯ </a:t>
            </a:r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689295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b="1" dirty="0" err="1" smtClean="0">
                <a:solidFill>
                  <a:schemeClr val="tx2"/>
                </a:solidFill>
              </a:rPr>
              <a:t>Абдулкаирова</a:t>
            </a:r>
            <a:r>
              <a:rPr lang="ru-RU" b="1" dirty="0" smtClean="0">
                <a:solidFill>
                  <a:schemeClr val="tx2"/>
                </a:solidFill>
              </a:rPr>
              <a:t>  З. Э. – учитель физической культуры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6469092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b="1" dirty="0" smtClean="0">
                <a:solidFill>
                  <a:schemeClr val="tx2"/>
                </a:solidFill>
              </a:rPr>
              <a:t>Асанов У. С. – учитель физики и информатики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641988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b="1" dirty="0" smtClean="0">
                <a:solidFill>
                  <a:schemeClr val="tx2"/>
                </a:solidFill>
              </a:rPr>
              <a:t>Ибрагимова Н.У. – учитель математики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5984" y="2643182"/>
            <a:ext cx="657229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b="1" dirty="0" smtClean="0">
                <a:solidFill>
                  <a:schemeClr val="tx2"/>
                </a:solidFill>
              </a:rPr>
              <a:t>Молочковская В.Н. – учитель биологии и химии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709298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ru-RU" b="1" dirty="0" smtClean="0">
                <a:solidFill>
                  <a:schemeClr val="tx2"/>
                </a:solidFill>
              </a:rPr>
              <a:t>Молочковская О.Г. – учитель географии, руководитель МО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70709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70716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70723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70730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70737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Темати</a:t>
            </a:r>
            <a:r>
              <a:rPr lang="ru-RU" dirty="0" smtClean="0"/>
              <a:t>ка, цели и задачи работы МО.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   Работа методического объединения учителей естественно-математического цикла проводится в соответствии с годовым планом и перспективным планом  школы.</a:t>
            </a:r>
          </a:p>
          <a:p>
            <a:pPr>
              <a:buNone/>
            </a:pPr>
            <a:r>
              <a:rPr lang="ru-RU" sz="2000" dirty="0" smtClean="0"/>
              <a:t>        Перспективный план работы школы определяет</a:t>
            </a:r>
          </a:p>
          <a:p>
            <a:pPr>
              <a:buNone/>
            </a:pPr>
            <a:r>
              <a:rPr lang="ru-RU" sz="2000" dirty="0" smtClean="0"/>
              <a:t> направленность и тематику работы МО в течении пяти лет.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u="sng" dirty="0" smtClean="0"/>
              <a:t>Тема работы МО в 2014/2015 учебном году: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«СОЗДАНИЕ ОПТИМАЛЬНЫХ УСЛОВИЙ ДЛЯ ВЫПОЛНЕНИЯ ГОСУДАРСТВЕННЫХ ОБРАЗОВАТЕЛЬНЫХ СТАНДАРТОВ РОССИЙСКОЙ ФЕДЕРАЦИИ ПО ПРЕДМЕТАМ ЕСТЕСТВЕННО – МАТЕМАТИЧЕСКОГО ЦИКЛА».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Для полного раскрытия темы, </a:t>
            </a:r>
            <a:r>
              <a:rPr lang="ru-RU" sz="2800" dirty="0" smtClean="0">
                <a:solidFill>
                  <a:schemeClr val="bg1"/>
                </a:solidFill>
              </a:rPr>
              <a:t>определя</a:t>
            </a:r>
            <a:r>
              <a:rPr lang="ru-RU" sz="2800" dirty="0" smtClean="0"/>
              <a:t>ются цели и задачи работы МО.</a:t>
            </a:r>
            <a:endParaRPr lang="ru-RU" sz="2800" dirty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2857496"/>
            <a:ext cx="3295680" cy="36433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42910" y="3352800"/>
            <a:ext cx="2786090" cy="314803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85786" y="3552825"/>
            <a:ext cx="24908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u="sng" dirty="0" smtClean="0">
                <a:solidFill>
                  <a:srgbClr val="000000"/>
                </a:solidFill>
              </a:rPr>
              <a:t>ЦЕЛЬ:</a:t>
            </a:r>
          </a:p>
          <a:p>
            <a:pPr algn="ctr" eaLnBrk="0" hangingPunct="0"/>
            <a:r>
              <a:rPr lang="ru-RU" sz="1400" dirty="0" smtClean="0">
                <a:solidFill>
                  <a:srgbClr val="000000"/>
                </a:solidFill>
              </a:rPr>
              <a:t>Создать условия для формирования у обучающихся опыта самостоятельного решения поставленных проблем, развивать способности самостоятельно принимать решения на основе полученного опыта в условиях перехода на ГОС Российской Федерации.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429000"/>
            <a:ext cx="903288" cy="571504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0" y="3357562"/>
            <a:ext cx="903287" cy="71438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00364" y="928670"/>
            <a:ext cx="2998788" cy="257176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r>
                <a:rPr lang="ru-RU" dirty="0" smtClean="0"/>
                <a:t>Цели и задачи</a:t>
              </a:r>
            </a:p>
            <a:p>
              <a:r>
                <a:rPr lang="ru-RU" dirty="0" smtClean="0"/>
                <a:t> работы МО</a:t>
              </a:r>
            </a:p>
            <a:p>
              <a:r>
                <a:rPr lang="ru-RU" dirty="0" smtClean="0"/>
                <a:t>на 2014/2015</a:t>
              </a:r>
            </a:p>
            <a:p>
              <a:r>
                <a:rPr lang="ru-RU" dirty="0" smtClean="0"/>
                <a:t>учебный год</a:t>
              </a:r>
              <a:endParaRPr lang="ru-RU" dirty="0"/>
            </a:p>
          </p:txBody>
        </p:sp>
      </p:grp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734050" y="2928934"/>
            <a:ext cx="312423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u="sng" dirty="0" smtClean="0">
                <a:solidFill>
                  <a:srgbClr val="000000"/>
                </a:solidFill>
              </a:rPr>
              <a:t>ЗАДАЧИ:</a:t>
            </a:r>
          </a:p>
          <a:p>
            <a:pPr algn="l" eaLnBrk="0" hangingPunct="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</a:rPr>
              <a:t>Научить учиться.</a:t>
            </a:r>
          </a:p>
          <a:p>
            <a:pPr algn="l" eaLnBrk="0" hangingPunct="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</a:rPr>
              <a:t>Объяснять явления действительности.</a:t>
            </a:r>
          </a:p>
          <a:p>
            <a:pPr algn="l" eaLnBrk="0" hangingPunct="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</a:rPr>
              <a:t>Определять цели познавательной деятельности.</a:t>
            </a:r>
          </a:p>
          <a:p>
            <a:pPr algn="l" eaLnBrk="0" hangingPunct="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</a:rPr>
              <a:t>Самостоятельно организовывать и оценивать результаты своей деятельности.</a:t>
            </a:r>
          </a:p>
          <a:p>
            <a:pPr algn="l" eaLnBrk="0" hangingPunct="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</a:rPr>
              <a:t>Находить оптимальные пути к цели.</a:t>
            </a:r>
          </a:p>
          <a:p>
            <a:pPr algn="l" eaLnBrk="0" hangingPunct="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</a:rPr>
              <a:t>Ориентироваться в ключевых проблемах современности.</a:t>
            </a:r>
          </a:p>
          <a:p>
            <a:pPr algn="l" eaLnBrk="0" hangingPunct="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</a:rPr>
              <a:t>Решать проблемы, общие для разных видов профессиональной деятельности.</a:t>
            </a:r>
          </a:p>
          <a:p>
            <a:pPr algn="l" eaLnBrk="0" hangingPunct="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</a:rPr>
              <a:t>Обучать, уверенных в себе, личностей, обладающих достаточными компетенциями для дальнейшей жизни, самореализации и раскрытии своего потенциала.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56356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Планирова</a:t>
            </a:r>
            <a:r>
              <a:rPr lang="ru-RU" sz="2400" dirty="0" smtClean="0"/>
              <a:t>ние работы методического объединения.</a:t>
            </a:r>
            <a:endParaRPr lang="en-US" sz="24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1"/>
            <a:ext cx="8229600" cy="539593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План работы МО составляется в соответствии с темой на текущий учебный год после уточнения списка членов.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План работы предусматривает наличие списка проводимых мероприятий, сроки выполнения, ответственный за проведение мероприятий и форма отчета.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Ответственными за проведение мероприятий могут быть как руководитель МО, так и его члены.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   После проведения мероприятия, ответственный готовит отчет (протокол, доклад, сводная таблица, методическая копилка, план, программа, график, творческий отчет или другая форма).</a:t>
            </a:r>
          </a:p>
          <a:p>
            <a:pPr>
              <a:lnSpc>
                <a:spcPct val="80000"/>
              </a:lnSpc>
              <a:buNone/>
            </a:pPr>
            <a:endParaRPr lang="en-US" sz="29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3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63563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Работа МО </a:t>
            </a:r>
            <a:r>
              <a:rPr lang="ru-RU" sz="2400" dirty="0" smtClean="0"/>
              <a:t>планируется по нескольким направлени</a:t>
            </a:r>
            <a:r>
              <a:rPr lang="ru-RU" sz="2400" dirty="0" smtClean="0">
                <a:solidFill>
                  <a:schemeClr val="bg1"/>
                </a:solidFill>
              </a:rPr>
              <a:t>ям</a:t>
            </a:r>
            <a:r>
              <a:rPr lang="ru-RU" sz="2400" dirty="0" smtClean="0"/>
              <a:t>.</a:t>
            </a:r>
            <a:endParaRPr lang="en-US" sz="2400" dirty="0"/>
          </a:p>
        </p:txBody>
      </p:sp>
      <p:sp>
        <p:nvSpPr>
          <p:cNvPr id="102403" name="AutoShape 3"/>
          <p:cNvSpPr>
            <a:spLocks noChangeArrowheads="1"/>
          </p:cNvSpPr>
          <p:nvPr/>
        </p:nvSpPr>
        <p:spPr bwMode="gray">
          <a:xfrm>
            <a:off x="1905000" y="1643050"/>
            <a:ext cx="5530850" cy="353855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gray">
          <a:xfrm>
            <a:off x="1714480" y="92867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B9AD9"/>
              </a:gs>
              <a:gs pos="50000">
                <a:srgbClr val="1B9AD9">
                  <a:gamma/>
                  <a:tint val="64314"/>
                  <a:invGamma/>
                </a:srgbClr>
              </a:gs>
              <a:gs pos="100000">
                <a:srgbClr val="1B9AD9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План работы МО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gray">
          <a:xfrm>
            <a:off x="3656013" y="3048000"/>
            <a:ext cx="214911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u="sng" dirty="0" smtClean="0">
                <a:solidFill>
                  <a:schemeClr val="tx2"/>
                </a:solidFill>
              </a:rPr>
              <a:t>Направления</a:t>
            </a:r>
          </a:p>
          <a:p>
            <a:pPr algn="ctr" eaLnBrk="0" hangingPunct="0"/>
            <a:r>
              <a:rPr lang="ru-RU" sz="2400" u="sng" dirty="0" smtClean="0">
                <a:solidFill>
                  <a:schemeClr val="tx2"/>
                </a:solidFill>
              </a:rPr>
              <a:t>деятельности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grpSp>
        <p:nvGrpSpPr>
          <p:cNvPr id="102406" name="Group 6"/>
          <p:cNvGrpSpPr>
            <a:grpSpLocks/>
          </p:cNvGrpSpPr>
          <p:nvPr/>
        </p:nvGrpSpPr>
        <p:grpSpPr bwMode="auto">
          <a:xfrm>
            <a:off x="857250" y="4311650"/>
            <a:ext cx="2000238" cy="2070100"/>
            <a:chOff x="540" y="2476"/>
            <a:chExt cx="1099" cy="1304"/>
          </a:xfrm>
        </p:grpSpPr>
        <p:grpSp>
          <p:nvGrpSpPr>
            <p:cNvPr id="102407" name="Group 7"/>
            <p:cNvGrpSpPr>
              <a:grpSpLocks/>
            </p:cNvGrpSpPr>
            <p:nvPr/>
          </p:nvGrpSpPr>
          <p:grpSpPr bwMode="auto">
            <a:xfrm>
              <a:off x="540" y="2476"/>
              <a:ext cx="1099" cy="954"/>
              <a:chOff x="576" y="1584"/>
              <a:chExt cx="1466" cy="1296"/>
            </a:xfrm>
          </p:grpSpPr>
          <p:grpSp>
            <p:nvGrpSpPr>
              <p:cNvPr id="102408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2409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410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411" name="Text Box 11"/>
              <p:cNvSpPr txBox="1">
                <a:spLocks noChangeArrowheads="1"/>
              </p:cNvSpPr>
              <p:nvPr/>
            </p:nvSpPr>
            <p:spPr bwMode="gray">
              <a:xfrm>
                <a:off x="576" y="1868"/>
                <a:ext cx="1466" cy="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endPara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 algn="ctr" eaLnBrk="0" hangingPunct="0"/>
                <a:r>
                  <a:rPr lang="ru-RU" sz="1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Организационно</a:t>
                </a:r>
              </a:p>
              <a:p>
                <a:pPr algn="l" eaLnBrk="0" hangingPunct="0"/>
                <a:r>
                  <a:rPr lang="ru-RU" sz="1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-педагогическая</a:t>
                </a:r>
              </a:p>
              <a:p>
                <a:pPr algn="l" eaLnBrk="0" hangingPunct="0"/>
                <a:r>
                  <a:rPr lang="ru-RU" sz="1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endPara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2412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2786063" y="4311650"/>
            <a:ext cx="1651001" cy="2070100"/>
            <a:chOff x="1755" y="2476"/>
            <a:chExt cx="1040" cy="1304"/>
          </a:xfrm>
        </p:grpSpPr>
        <p:grpSp>
          <p:nvGrpSpPr>
            <p:cNvPr id="102414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2415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16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17" name="Text Box 17"/>
            <p:cNvSpPr txBox="1">
              <a:spLocks noChangeArrowheads="1"/>
            </p:cNvSpPr>
            <p:nvPr/>
          </p:nvSpPr>
          <p:spPr bwMode="gray">
            <a:xfrm>
              <a:off x="1755" y="2640"/>
              <a:ext cx="1035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Учебно</a:t>
              </a:r>
              <a:r>
                <a:rPr lang="ru-RU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–</a:t>
              </a:r>
            </a:p>
            <a:p>
              <a:pPr algn="l" eaLnBrk="0" hangingPunct="0"/>
              <a:r>
                <a:rPr lang="ru-RU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методическая</a:t>
              </a:r>
              <a:endParaRPr lang="ru-RU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l" eaLnBrk="0" hangingPunct="0"/>
              <a:endPara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418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2419" name="Group 19"/>
          <p:cNvGrpSpPr>
            <a:grpSpLocks/>
          </p:cNvGrpSpPr>
          <p:nvPr/>
        </p:nvGrpSpPr>
        <p:grpSpPr bwMode="auto">
          <a:xfrm>
            <a:off x="4876800" y="4267200"/>
            <a:ext cx="1631950" cy="2114550"/>
            <a:chOff x="3072" y="2448"/>
            <a:chExt cx="1028" cy="1332"/>
          </a:xfrm>
        </p:grpSpPr>
        <p:grpSp>
          <p:nvGrpSpPr>
            <p:cNvPr id="102420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2421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22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23" name="Text Box 23"/>
            <p:cNvSpPr txBox="1">
              <a:spLocks noChangeArrowheads="1"/>
            </p:cNvSpPr>
            <p:nvPr/>
          </p:nvSpPr>
          <p:spPr bwMode="gray">
            <a:xfrm>
              <a:off x="3105" y="2685"/>
              <a:ext cx="99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ru-RU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Внеклассная работа по предметам</a:t>
              </a:r>
              <a:endPara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424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2425" name="Group 25"/>
          <p:cNvGrpSpPr>
            <a:grpSpLocks/>
          </p:cNvGrpSpPr>
          <p:nvPr/>
        </p:nvGrpSpPr>
        <p:grpSpPr bwMode="auto">
          <a:xfrm>
            <a:off x="6572253" y="4267200"/>
            <a:ext cx="1957389" cy="2114550"/>
            <a:chOff x="4140" y="2448"/>
            <a:chExt cx="1233" cy="1332"/>
          </a:xfrm>
        </p:grpSpPr>
        <p:grpSp>
          <p:nvGrpSpPr>
            <p:cNvPr id="102426" name="Group 26"/>
            <p:cNvGrpSpPr>
              <a:grpSpLocks/>
            </p:cNvGrpSpPr>
            <p:nvPr/>
          </p:nvGrpSpPr>
          <p:grpSpPr bwMode="auto">
            <a:xfrm>
              <a:off x="4140" y="2448"/>
              <a:ext cx="1233" cy="965"/>
              <a:chOff x="2241" y="1488"/>
              <a:chExt cx="1479" cy="1152"/>
            </a:xfrm>
          </p:grpSpPr>
          <p:grpSp>
            <p:nvGrpSpPr>
              <p:cNvPr id="102427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2428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429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430" name="Text Box 30"/>
              <p:cNvSpPr txBox="1">
                <a:spLocks noChangeArrowheads="1"/>
              </p:cNvSpPr>
              <p:nvPr/>
            </p:nvSpPr>
            <p:spPr bwMode="gray">
              <a:xfrm>
                <a:off x="2241" y="1825"/>
                <a:ext cx="1479" cy="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1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Научно- </a:t>
                </a:r>
              </a:p>
              <a:p>
                <a:pPr algn="ctr" eaLnBrk="0" hangingPunct="0"/>
                <a:r>
                  <a:rPr lang="ru-RU" sz="16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методическая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2431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57150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Организ</a:t>
            </a:r>
            <a:r>
              <a:rPr lang="ru-RU" sz="2800" dirty="0" smtClean="0"/>
              <a:t>ационно-педагогическая деятельнос</a:t>
            </a:r>
            <a:r>
              <a:rPr lang="ru-RU" sz="2800" dirty="0" smtClean="0">
                <a:solidFill>
                  <a:schemeClr val="bg1"/>
                </a:solidFill>
              </a:rPr>
              <a:t>ть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ru-RU" sz="2800" dirty="0" smtClean="0"/>
              <a:t> 2014/2015 учебный год).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28671"/>
            <a:ext cx="8472518" cy="539593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Анализ работы МО за прошедший 2013/2014 учебный год.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Утверждение плана работы МО на 2014/2015 учебный год.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Разработка рабочих программ по предметам в соответствии с федеральным компонентом государственного образовательного стандарта основного общего образования.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Проведение запланированных заседаний МО ( 5).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Участие членов МО в педсоветах, семинарах, заседаниях районных МО по предметам, муниципальном этапе ученических олимпиад.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Организация работы учителей-предметников по самообразованию.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Изучение нормативной и методической документации по вопросам образования.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Создание индивидуальной </a:t>
            </a:r>
            <a:r>
              <a:rPr lang="ru-RU" sz="2000" dirty="0" err="1" smtClean="0"/>
              <a:t>план-сетки</a:t>
            </a:r>
            <a:r>
              <a:rPr lang="ru-RU" sz="2000" dirty="0" smtClean="0"/>
              <a:t>  деятельности члена МО.</a:t>
            </a:r>
          </a:p>
          <a:p>
            <a:pPr>
              <a:buFont typeface="Wingdings" pitchFamily="2" charset="2"/>
              <a:buChar char="q"/>
            </a:pPr>
            <a:endParaRPr lang="ru-RU" sz="20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072a64468761163124430a8913955256d78bae8"/>
</p:tagLst>
</file>

<file path=ppt/theme/theme1.xml><?xml version="1.0" encoding="utf-8"?>
<a:theme xmlns:a="http://schemas.openxmlformats.org/drawingml/2006/main" name="синие разводы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синие разводы</Template>
  <TotalTime>662</TotalTime>
  <Words>1947</Words>
  <Application>Microsoft PowerPoint</Application>
  <PresentationFormat>Экран (4:3)</PresentationFormat>
  <Paragraphs>275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синие разводы</vt:lpstr>
      <vt:lpstr>Image</vt:lpstr>
      <vt:lpstr>Работа школьного методического объединения учителей  естественно-математического цикла  составитель: руководитель МО Молочковская О.Г.  </vt:lpstr>
      <vt:lpstr>Слайд 2</vt:lpstr>
      <vt:lpstr>Списки членов МО учителей естественно-математического цикла</vt:lpstr>
      <vt:lpstr>В 2014/2015 учебном году в состав МО учителей естественно - математического цикла входят:</vt:lpstr>
      <vt:lpstr>Тематика, цели и задачи работы МО. </vt:lpstr>
      <vt:lpstr>Для полного раскрытия темы, определяются цели и задачи работы МО.</vt:lpstr>
      <vt:lpstr>Планирование работы методического объединения.</vt:lpstr>
      <vt:lpstr>Работа МО планируется по нескольким направлениям.</vt:lpstr>
      <vt:lpstr>Организационно-педагогическая деятельность ( 2014/2015 учебный год). </vt:lpstr>
      <vt:lpstr>Учебно-методическая деятельность ( 2014/2015 учебный год)</vt:lpstr>
      <vt:lpstr>      Организация внеклассной работы по предметам. ( 2014/2015 учебный год)</vt:lpstr>
      <vt:lpstr>Научно-методическая деятельность.</vt:lpstr>
      <vt:lpstr>Заседания МО естественно-математического цикла в 2014/2015 учебном году </vt:lpstr>
      <vt:lpstr>Научно-методические проблемы учителей естественно-математического цикла в 2014/2015 учебном году</vt:lpstr>
      <vt:lpstr>.</vt:lpstr>
      <vt:lpstr>Адаптация пятиклассников.</vt:lpstr>
      <vt:lpstr>Адаптация пятиклассников.</vt:lpstr>
      <vt:lpstr>Преемственность начальной и основной школы.</vt:lpstr>
      <vt:lpstr>ГИА в 9 классе</vt:lpstr>
      <vt:lpstr>Уровень учебных достижений обучающихся.</vt:lpstr>
      <vt:lpstr>Выполнение программы.</vt:lpstr>
      <vt:lpstr>Профессиональная подготовка педкадров.</vt:lpstr>
      <vt:lpstr>План-сетка работы члена методического объединения.</vt:lpstr>
      <vt:lpstr>План-сетка работы члена методического объединения</vt:lpstr>
      <vt:lpstr>Слайд 25</vt:lpstr>
      <vt:lpstr>Слайд 26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школьного методического объединения учителей  естественно-математического цикла</dc:title>
  <dc:creator>Admin</dc:creator>
  <cp:lastModifiedBy>Admin</cp:lastModifiedBy>
  <cp:revision>81</cp:revision>
  <dcterms:created xsi:type="dcterms:W3CDTF">2015-02-17T22:11:27Z</dcterms:created>
  <dcterms:modified xsi:type="dcterms:W3CDTF">2015-02-23T15:30:42Z</dcterms:modified>
</cp:coreProperties>
</file>